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5" r:id="rId5"/>
    <p:sldId id="263" r:id="rId6"/>
    <p:sldId id="264" r:id="rId7"/>
    <p:sldId id="259" r:id="rId8"/>
    <p:sldId id="261" r:id="rId9"/>
    <p:sldId id="272" r:id="rId10"/>
    <p:sldId id="278" r:id="rId11"/>
    <p:sldId id="277" r:id="rId12"/>
    <p:sldId id="265" r:id="rId13"/>
    <p:sldId id="280" r:id="rId14"/>
    <p:sldId id="281" r:id="rId15"/>
    <p:sldId id="279" r:id="rId16"/>
    <p:sldId id="269" r:id="rId17"/>
    <p:sldId id="270" r:id="rId18"/>
    <p:sldId id="271" r:id="rId19"/>
    <p:sldId id="266" r:id="rId20"/>
    <p:sldId id="274" r:id="rId21"/>
    <p:sldId id="268" r:id="rId22"/>
    <p:sldId id="273" r:id="rId23"/>
    <p:sldId id="267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4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62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62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1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5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7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8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0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1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6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32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lREaT9hFCw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academy.org/educators/habitat-earth-in-the-classroom" TargetMode="External"/><Relationship Id="rId2" Type="http://schemas.openxmlformats.org/officeDocument/2006/relationships/hyperlink" Target="https://www.calacademy.org/educators/science-films-for-the-classro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PhfP8Yu7Z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PhfP8Yu7Zs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0En-_BVbG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ZqpOB9a5fI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DSTehPQpe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9EMgo5xZCc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3968" y="117904"/>
            <a:ext cx="9418320" cy="3061934"/>
          </a:xfrm>
        </p:spPr>
        <p:txBody>
          <a:bodyPr/>
          <a:lstStyle/>
          <a:p>
            <a:r>
              <a:rPr lang="en-US" dirty="0">
                <a:cs typeface="Calibri Light"/>
              </a:rPr>
              <a:t>Decomposition &amp; Fungi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539" y="3591076"/>
            <a:ext cx="9418320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What happens to things when they die?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nch of different colors&#10;&#10;Description generated with high confidence">
            <a:extLst>
              <a:ext uri="{FF2B5EF4-FFF2-40B4-BE49-F238E27FC236}">
                <a16:creationId xmlns:a16="http://schemas.microsoft.com/office/drawing/2014/main" id="{4124D74E-A603-4882-B12B-9787B0D8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208" y="1132533"/>
            <a:ext cx="7073295" cy="5113030"/>
          </a:xfrm>
          <a:prstGeom prst="rect">
            <a:avLst/>
          </a:prstGeom>
        </p:spPr>
      </p:pic>
      <p:pic>
        <p:nvPicPr>
          <p:cNvPr id="6" name="Picture 6" descr="A close up of some grass&#10;&#10;Description generated with very high confidence">
            <a:extLst>
              <a:ext uri="{FF2B5EF4-FFF2-40B4-BE49-F238E27FC236}">
                <a16:creationId xmlns:a16="http://schemas.microsoft.com/office/drawing/2014/main" id="{61E5F84A-6276-49A1-8198-C7D39065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84702"/>
            <a:ext cx="4617962" cy="28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5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19768-4DF0-4989-8DD5-BD359F87D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0899" y="1046238"/>
            <a:ext cx="5203371" cy="52166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Clr>
                <a:srgbClr val="FFFFFF"/>
              </a:buClr>
              <a:buNone/>
            </a:pPr>
            <a:r>
              <a:rPr lang="en-US" sz="2800" dirty="0"/>
              <a:t>Some fungi have root-like structures (</a:t>
            </a:r>
            <a:r>
              <a:rPr lang="en-US" sz="2800" b="1" dirty="0"/>
              <a:t>hyphae</a:t>
            </a:r>
            <a:r>
              <a:rPr lang="en-US" sz="2800" dirty="0"/>
              <a:t>)</a:t>
            </a:r>
            <a:r>
              <a:rPr lang="en-US" sz="2800" b="1" dirty="0"/>
              <a:t> </a:t>
            </a:r>
            <a:r>
              <a:rPr lang="en-US" sz="2800" dirty="0"/>
              <a:t>that secrete digestive liquids to break down dead material into smaller parts, which they absorb for nutrition. </a:t>
            </a:r>
            <a:endParaRPr lang="en-US" dirty="0"/>
          </a:p>
          <a:p>
            <a:pPr marL="0" indent="0">
              <a:buClr>
                <a:srgbClr val="FFFFFF"/>
              </a:buClr>
              <a:buNone/>
            </a:pPr>
            <a:endParaRPr lang="en-US" sz="2800" dirty="0"/>
          </a:p>
          <a:p>
            <a:pPr>
              <a:buClr>
                <a:srgbClr val="FFFFFF"/>
              </a:buClr>
            </a:pPr>
            <a:endParaRPr lang="en-US" dirty="0"/>
          </a:p>
        </p:txBody>
      </p:sp>
      <p:pic>
        <p:nvPicPr>
          <p:cNvPr id="8" name="Picture 4" descr="A picture containing fungus&#10;&#10;Description generated with high confidence">
            <a:extLst>
              <a:ext uri="{FF2B5EF4-FFF2-40B4-BE49-F238E27FC236}">
                <a16:creationId xmlns:a16="http://schemas.microsoft.com/office/drawing/2014/main" id="{F7EEE56B-B3E4-4CEE-9A0C-F1C781AB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49" y="2329945"/>
            <a:ext cx="4896151" cy="3528587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9F1DB697-1850-48FD-8337-31A2AB870F79}"/>
              </a:ext>
            </a:extLst>
          </p:cNvPr>
          <p:cNvSpPr/>
          <p:nvPr/>
        </p:nvSpPr>
        <p:spPr>
          <a:xfrm rot="14640000">
            <a:off x="5456298" y="2467977"/>
            <a:ext cx="230632" cy="210326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46EA2-AE85-49BB-BEDE-423FB415F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6555" y="2824237"/>
            <a:ext cx="4876800" cy="312420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E15C2-4446-4C77-BA47-FFDE53B72493}"/>
              </a:ext>
            </a:extLst>
          </p:cNvPr>
          <p:cNvSpPr txBox="1"/>
          <p:nvPr/>
        </p:nvSpPr>
        <p:spPr>
          <a:xfrm>
            <a:off x="950684" y="654353"/>
            <a:ext cx="5561389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/>
              <a:t>How do fungi eat?</a:t>
            </a:r>
          </a:p>
        </p:txBody>
      </p:sp>
    </p:spTree>
    <p:extLst>
      <p:ext uri="{BB962C8B-B14F-4D97-AF65-F5344CB8AC3E}">
        <p14:creationId xmlns:p14="http://schemas.microsoft.com/office/powerpoint/2010/main" val="163769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31B3-F662-4CCB-9F22-2651A94B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68363"/>
            <a:ext cx="642741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Fungal friends: Mushrooms</a:t>
            </a:r>
            <a:endParaRPr lang="en-US" dirty="0"/>
          </a:p>
        </p:txBody>
      </p:sp>
      <p:pic>
        <p:nvPicPr>
          <p:cNvPr id="7" name="Picture 7" descr="A group of different colored flowers&#10;&#10;Description generated with high confidence">
            <a:extLst>
              <a:ext uri="{FF2B5EF4-FFF2-40B4-BE49-F238E27FC236}">
                <a16:creationId xmlns:a16="http://schemas.microsoft.com/office/drawing/2014/main" id="{CF0A2C11-1249-4A04-9D40-D72275645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208" y="115282"/>
            <a:ext cx="4787295" cy="6675818"/>
          </a:xfrm>
          <a:prstGeom prst="rect">
            <a:avLst/>
          </a:prstGeom>
        </p:spPr>
      </p:pic>
      <p:pic>
        <p:nvPicPr>
          <p:cNvPr id="4" name="Picture 5" descr="A picture containing wall, fungus, indoor, table&#10;&#10;Description generated with very high confidence">
            <a:extLst>
              <a:ext uri="{FF2B5EF4-FFF2-40B4-BE49-F238E27FC236}">
                <a16:creationId xmlns:a16="http://schemas.microsoft.com/office/drawing/2014/main" id="{F18CA2AE-B8D2-44C2-ABFC-F60BCBB8D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85" y="4597096"/>
            <a:ext cx="3142342" cy="2006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E3DAE-A420-46B5-BB1F-CEBE4143DA39}"/>
              </a:ext>
            </a:extLst>
          </p:cNvPr>
          <p:cNvSpPr txBox="1"/>
          <p:nvPr/>
        </p:nvSpPr>
        <p:spPr>
          <a:xfrm>
            <a:off x="1270000" y="1531257"/>
            <a:ext cx="4547808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Some fungi form reproductive structures called </a:t>
            </a:r>
            <a:r>
              <a:rPr lang="en-US" sz="2800" b="1" dirty="0"/>
              <a:t>mushrooms</a:t>
            </a:r>
            <a:r>
              <a:rPr lang="en-US" sz="2800" dirty="0"/>
              <a:t> that come in a variety of sizes, shapes, colors, and deliciousness.</a:t>
            </a:r>
          </a:p>
        </p:txBody>
      </p:sp>
    </p:spTree>
    <p:extLst>
      <p:ext uri="{BB962C8B-B14F-4D97-AF65-F5344CB8AC3E}">
        <p14:creationId xmlns:p14="http://schemas.microsoft.com/office/powerpoint/2010/main" val="444420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5EA0-70BF-4924-BB1C-4D581B08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746" y="65315"/>
            <a:ext cx="9905998" cy="1905000"/>
          </a:xfrm>
        </p:spPr>
        <p:txBody>
          <a:bodyPr/>
          <a:lstStyle/>
          <a:p>
            <a:r>
              <a:rPr lang="en-US" dirty="0"/>
              <a:t>Fungal Friends: mycorrhizal fungi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DFB8-9990-4672-8B0C-974D235E1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0745" y="1638904"/>
            <a:ext cx="4876800" cy="3124201"/>
          </a:xfrm>
        </p:spPr>
        <p:txBody>
          <a:bodyPr/>
          <a:lstStyle/>
          <a:p>
            <a:r>
              <a:rPr lang="en-US" sz="2400" dirty="0"/>
              <a:t>Some of these root-like structures (hyphae) form symbiotic relationships with plants </a:t>
            </a:r>
          </a:p>
          <a:p>
            <a:pPr>
              <a:buClr>
                <a:srgbClr val="FFFFFF"/>
              </a:buClr>
            </a:pPr>
            <a:r>
              <a:rPr lang="en-US" sz="2400" dirty="0" err="1"/>
              <a:t>Mycorrihza</a:t>
            </a:r>
            <a:r>
              <a:rPr lang="en-US" sz="2400" dirty="0"/>
              <a:t> (</a:t>
            </a:r>
            <a:r>
              <a:rPr lang="en-US" sz="2400" dirty="0" err="1"/>
              <a:t>myco</a:t>
            </a:r>
            <a:r>
              <a:rPr lang="en-US" sz="2400" dirty="0"/>
              <a:t> = fungus, </a:t>
            </a:r>
            <a:r>
              <a:rPr lang="en-US" sz="2400" dirty="0" err="1"/>
              <a:t>rhiza</a:t>
            </a:r>
            <a:r>
              <a:rPr lang="en-US" sz="2400" dirty="0"/>
              <a:t> = root)</a:t>
            </a:r>
            <a:r>
              <a:rPr lang="en-US" dirty="0"/>
              <a:t> </a:t>
            </a:r>
          </a:p>
          <a:p>
            <a:pPr>
              <a:buClr>
                <a:srgbClr val="FFFFFF"/>
              </a:buClr>
            </a:pPr>
            <a:endParaRPr lang="en-US" dirty="0"/>
          </a:p>
        </p:txBody>
      </p:sp>
      <p:pic>
        <p:nvPicPr>
          <p:cNvPr id="5" name="Picture 5" descr="A picture containing sky, outdoor, animal, invertebrate&#10;&#10;Description generated with very high confidence">
            <a:extLst>
              <a:ext uri="{FF2B5EF4-FFF2-40B4-BE49-F238E27FC236}">
                <a16:creationId xmlns:a16="http://schemas.microsoft.com/office/drawing/2014/main" id="{D5AAC10A-29D9-46B6-B2E6-4B5AD57C4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6611" y="1917397"/>
            <a:ext cx="2819853" cy="429683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DFEF17A-7EEF-4F00-ADCA-E88B0447C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14" y="4605866"/>
            <a:ext cx="3880152" cy="1940076"/>
          </a:xfrm>
          <a:prstGeom prst="rect">
            <a:avLst/>
          </a:prstGeom>
        </p:spPr>
      </p:pic>
      <p:pic>
        <p:nvPicPr>
          <p:cNvPr id="9" name="Picture 9" descr="A close up of a garden&#10;&#10;Description generated with very high confidence">
            <a:extLst>
              <a:ext uri="{FF2B5EF4-FFF2-40B4-BE49-F238E27FC236}">
                <a16:creationId xmlns:a16="http://schemas.microsoft.com/office/drawing/2014/main" id="{E2BBCC01-A392-4793-8107-C055FD39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626" y="2067152"/>
            <a:ext cx="2143125" cy="2143125"/>
          </a:xfrm>
          <a:prstGeom prst="rect">
            <a:avLst/>
          </a:prstGeom>
        </p:spPr>
      </p:pic>
      <p:pic>
        <p:nvPicPr>
          <p:cNvPr id="11" name="Picture 11" descr="A picture containing fungus, grass, outdoor, tree&#10;&#10;Description generated with very high confidence">
            <a:extLst>
              <a:ext uri="{FF2B5EF4-FFF2-40B4-BE49-F238E27FC236}">
                <a16:creationId xmlns:a16="http://schemas.microsoft.com/office/drawing/2014/main" id="{5E262911-76AF-458E-9E0D-FD6F670C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565" y="4379912"/>
            <a:ext cx="16192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0D65-0CF0-4E31-A136-E33E1812C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03982"/>
            <a:ext cx="8833460" cy="2051353"/>
          </a:xfrm>
        </p:spPr>
        <p:txBody>
          <a:bodyPr>
            <a:normAutofit fontScale="90000"/>
          </a:bodyPr>
          <a:lstStyle/>
          <a:p>
            <a:r>
              <a:rPr lang="en-US" dirty="0"/>
              <a:t>Mycorrhizal networks can form a "wood wide web"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219FCD-2439-45F1-942B-D981CF5E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780" y="2766332"/>
            <a:ext cx="6589485" cy="37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E022-AFFA-433D-B2DE-625E423B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032" y="234647"/>
            <a:ext cx="5164665" cy="1905000"/>
          </a:xfrm>
        </p:spPr>
        <p:txBody>
          <a:bodyPr/>
          <a:lstStyle/>
          <a:p>
            <a:r>
              <a:rPr lang="en-US" dirty="0"/>
              <a:t>Fungal friends: yeast</a:t>
            </a:r>
          </a:p>
        </p:txBody>
      </p:sp>
      <p:pic>
        <p:nvPicPr>
          <p:cNvPr id="5" name="Picture 5" descr="A glass of wine&#10;&#10;Description generated with very high confidence">
            <a:extLst>
              <a:ext uri="{FF2B5EF4-FFF2-40B4-BE49-F238E27FC236}">
                <a16:creationId xmlns:a16="http://schemas.microsoft.com/office/drawing/2014/main" id="{BB90327F-6AFA-450B-B1AB-D69155A679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97513" y="2256744"/>
            <a:ext cx="2362502" cy="3593948"/>
          </a:xfrm>
          <a:prstGeom prst="rect">
            <a:avLst/>
          </a:prstGeom>
        </p:spPr>
      </p:pic>
      <p:pic>
        <p:nvPicPr>
          <p:cNvPr id="7" name="Picture 7" descr="A close up of food on a table&#10;&#10;Description generated with very high confidence">
            <a:extLst>
              <a:ext uri="{FF2B5EF4-FFF2-40B4-BE49-F238E27FC236}">
                <a16:creationId xmlns:a16="http://schemas.microsoft.com/office/drawing/2014/main" id="{22C166EC-23AD-48A2-A065-7F0428081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882" y="2763762"/>
            <a:ext cx="4599213" cy="2579914"/>
          </a:xfrm>
          <a:prstGeom prst="rect">
            <a:avLst/>
          </a:prstGeom>
        </p:spPr>
      </p:pic>
      <p:pic>
        <p:nvPicPr>
          <p:cNvPr id="9" name="Picture 9" descr="A picture containing bottle&#10;&#10;Description generated with high confidence">
            <a:extLst>
              <a:ext uri="{FF2B5EF4-FFF2-40B4-BE49-F238E27FC236}">
                <a16:creationId xmlns:a16="http://schemas.microsoft.com/office/drawing/2014/main" id="{4762329E-3916-4D4F-A813-25699ABD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2" y="3651628"/>
            <a:ext cx="2530172" cy="2530172"/>
          </a:xfrm>
          <a:prstGeom prst="rect">
            <a:avLst/>
          </a:prstGeom>
        </p:spPr>
      </p:pic>
      <p:pic>
        <p:nvPicPr>
          <p:cNvPr id="3" name="Picture 3" descr="A close up of food&#10;&#10;Description generated with high confidence">
            <a:extLst>
              <a:ext uri="{FF2B5EF4-FFF2-40B4-BE49-F238E27FC236}">
                <a16:creationId xmlns:a16="http://schemas.microsoft.com/office/drawing/2014/main" id="{26793E7E-43F3-47B3-AB36-C07123BB2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14" y="166566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3A08-C4A0-45A9-9B4C-D33AF1B2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699" y="403981"/>
            <a:ext cx="5624284" cy="1034143"/>
          </a:xfrm>
        </p:spPr>
        <p:txBody>
          <a:bodyPr/>
          <a:lstStyle/>
          <a:p>
            <a:r>
              <a:rPr lang="en-US" dirty="0">
                <a:cs typeface="Calibri Light"/>
              </a:rPr>
              <a:t>Fungal friends: Mold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0E69F-00EE-40A4-B6EE-97F53DB50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A picture containing animal, outdoor, arthropod, invertebrate&#10;&#10;Description generated with high confidence">
            <a:extLst>
              <a:ext uri="{FF2B5EF4-FFF2-40B4-BE49-F238E27FC236}">
                <a16:creationId xmlns:a16="http://schemas.microsoft.com/office/drawing/2014/main" id="{DEA5F03C-08F5-4886-8FBE-9E89BF06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783" y="4004600"/>
            <a:ext cx="4061580" cy="2682989"/>
          </a:xfrm>
          <a:prstGeom prst="rect">
            <a:avLst/>
          </a:prstGeom>
        </p:spPr>
      </p:pic>
      <p:pic>
        <p:nvPicPr>
          <p:cNvPr id="6" name="Picture 6" descr="A sandwich cut in half on a wooden cutting board&#10;&#10;Description generated with very high confidence">
            <a:extLst>
              <a:ext uri="{FF2B5EF4-FFF2-40B4-BE49-F238E27FC236}">
                <a16:creationId xmlns:a16="http://schemas.microsoft.com/office/drawing/2014/main" id="{AF8B0616-08F0-4434-BFC6-B5D4A97C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8" y="2501733"/>
            <a:ext cx="4992914" cy="333015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A197653-D360-4E5D-B5F3-32ECB3E7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728" y="1582057"/>
            <a:ext cx="4097866" cy="206102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FFA7315-797C-441F-9CF3-65EAE2E6B03F}"/>
              </a:ext>
            </a:extLst>
          </p:cNvPr>
          <p:cNvSpPr/>
          <p:nvPr/>
        </p:nvSpPr>
        <p:spPr>
          <a:xfrm rot="-1380000">
            <a:off x="3966685" y="2677364"/>
            <a:ext cx="2587074" cy="30320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2BFF877-51F7-42A3-B947-D194F796A1E4}"/>
              </a:ext>
            </a:extLst>
          </p:cNvPr>
          <p:cNvSpPr/>
          <p:nvPr/>
        </p:nvSpPr>
        <p:spPr>
          <a:xfrm rot="3180000">
            <a:off x="6465641" y="3569935"/>
            <a:ext cx="2671740" cy="30320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6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86EB-2649-442F-8149-2A4036FB4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3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Decomposers: Bacteria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C80CB-5BD0-4E56-B3D3-84223DCC0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724" y="1390197"/>
            <a:ext cx="5242076" cy="47867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A picture containing food, indoor, table, cake&#10;&#10;Description generated with high confidence">
            <a:extLst>
              <a:ext uri="{FF2B5EF4-FFF2-40B4-BE49-F238E27FC236}">
                <a16:creationId xmlns:a16="http://schemas.microsoft.com/office/drawing/2014/main" id="{25F05B96-D70D-4190-9A02-BE753DF4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65" y="1537456"/>
            <a:ext cx="3758594" cy="2815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48DD5-22DF-479A-9C06-C837D52946D0}"/>
              </a:ext>
            </a:extLst>
          </p:cNvPr>
          <p:cNvSpPr txBox="1"/>
          <p:nvPr/>
        </p:nvSpPr>
        <p:spPr>
          <a:xfrm>
            <a:off x="5849254" y="1234923"/>
            <a:ext cx="5573483" cy="28623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Bacteria</a:t>
            </a:r>
            <a:r>
              <a:rPr lang="en-US" sz="2000" dirty="0">
                <a:cs typeface="Calibri"/>
              </a:rPr>
              <a:t> are the most diverse and abundant organisms on the planet! Scientists have found bacteria in every habitat on earth, from the deep ocean to arctic glaciers.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Bacteria are microscopic, but evidence of their activity can sometimes be seen with the naked eye</a:t>
            </a:r>
          </a:p>
        </p:txBody>
      </p:sp>
      <p:pic>
        <p:nvPicPr>
          <p:cNvPr id="8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4007D13-E35F-40D4-8EE9-078E7BCF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590" y="4461933"/>
            <a:ext cx="3323771" cy="2215847"/>
          </a:xfrm>
          <a:prstGeom prst="rect">
            <a:avLst/>
          </a:prstGeom>
        </p:spPr>
      </p:pic>
      <p:pic>
        <p:nvPicPr>
          <p:cNvPr id="10" name="Picture 10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AB25916E-AD8D-40AE-B638-AD5694287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08" y="4686225"/>
            <a:ext cx="2619375" cy="1743075"/>
          </a:xfrm>
          <a:prstGeom prst="rect">
            <a:avLst/>
          </a:prstGeom>
        </p:spPr>
      </p:pic>
      <p:pic>
        <p:nvPicPr>
          <p:cNvPr id="12" name="Picture 12" descr="A picture containing invertebrate, animal, map&#10;&#10;Description generated with high confidence">
            <a:extLst>
              <a:ext uri="{FF2B5EF4-FFF2-40B4-BE49-F238E27FC236}">
                <a16:creationId xmlns:a16="http://schemas.microsoft.com/office/drawing/2014/main" id="{BC36C06C-15C5-4C59-B16C-3AC3BC63A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85" y="4855482"/>
            <a:ext cx="2874886" cy="16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7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C64C-B85D-4C69-82B1-09DF9389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96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Decomposers: Invertebrates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D88E04B-08F6-4343-B0AD-DE4F8A57F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2761" y="3840238"/>
            <a:ext cx="4019692" cy="3015343"/>
          </a:xfrm>
          <a:prstGeom prst="rect">
            <a:avLst/>
          </a:prstGeom>
        </p:spPr>
      </p:pic>
      <p:pic>
        <p:nvPicPr>
          <p:cNvPr id="5" name="Picture 7" descr="A picture containing table, indoor&#10;&#10;Description generated with high confidence">
            <a:extLst>
              <a:ext uri="{FF2B5EF4-FFF2-40B4-BE49-F238E27FC236}">
                <a16:creationId xmlns:a16="http://schemas.microsoft.com/office/drawing/2014/main" id="{B19C7DA7-057F-4C9F-8863-3E84E6DF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4" y="1366468"/>
            <a:ext cx="4037388" cy="2722015"/>
          </a:xfrm>
          <a:prstGeom prst="rect">
            <a:avLst/>
          </a:prstGeom>
        </p:spPr>
      </p:pic>
      <p:pic>
        <p:nvPicPr>
          <p:cNvPr id="7" name="Picture 9" descr="A picture containing arthropod&#10;&#10;Description generated with high confidence">
            <a:extLst>
              <a:ext uri="{FF2B5EF4-FFF2-40B4-BE49-F238E27FC236}">
                <a16:creationId xmlns:a16="http://schemas.microsoft.com/office/drawing/2014/main" id="{42A9FC20-8238-4E5D-8884-4A9901499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32" y="4018795"/>
            <a:ext cx="4020605" cy="278764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22B372C-D4EB-4971-95A4-C68155CB8BD6}"/>
              </a:ext>
            </a:extLst>
          </p:cNvPr>
          <p:cNvSpPr/>
          <p:nvPr/>
        </p:nvSpPr>
        <p:spPr>
          <a:xfrm>
            <a:off x="7973181" y="3539961"/>
            <a:ext cx="1688495" cy="11932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E30C9-5F3C-4DEC-957C-1DD96496B44A}"/>
              </a:ext>
            </a:extLst>
          </p:cNvPr>
          <p:cNvSpPr txBox="1"/>
          <p:nvPr/>
        </p:nvSpPr>
        <p:spPr>
          <a:xfrm>
            <a:off x="7978021" y="3533018"/>
            <a:ext cx="1509487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97% of animals don't have backbones!</a:t>
            </a:r>
            <a:endParaRPr lang="en-US" dirty="0"/>
          </a:p>
        </p:txBody>
      </p:sp>
      <p:pic>
        <p:nvPicPr>
          <p:cNvPr id="10" name="Picture 10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0ADB9CEC-0859-4FBB-A7AB-997D9204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628" y="4019248"/>
            <a:ext cx="2653695" cy="2653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255AD-2881-4E5D-81AB-1E2D91E58C78}"/>
              </a:ext>
            </a:extLst>
          </p:cNvPr>
          <p:cNvSpPr txBox="1"/>
          <p:nvPr/>
        </p:nvSpPr>
        <p:spPr>
          <a:xfrm>
            <a:off x="4930019" y="1367971"/>
            <a:ext cx="6444342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Invertebrates are animals without backbones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They chew up dead organic material into smaller pieces for fungi and bacteria to decompose</a:t>
            </a:r>
          </a:p>
        </p:txBody>
      </p:sp>
    </p:spTree>
    <p:extLst>
      <p:ext uri="{BB962C8B-B14F-4D97-AF65-F5344CB8AC3E}">
        <p14:creationId xmlns:p14="http://schemas.microsoft.com/office/powerpoint/2010/main" val="207400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AA95-CCA4-49D1-B3BE-E41C65D5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08" y="-128210"/>
            <a:ext cx="9905998" cy="1905000"/>
          </a:xfrm>
        </p:spPr>
        <p:txBody>
          <a:bodyPr/>
          <a:lstStyle/>
          <a:p>
            <a:r>
              <a:rPr lang="en-US" dirty="0">
                <a:cs typeface="Calibri Light"/>
              </a:rPr>
              <a:t>What do decomposers eat?</a:t>
            </a:r>
            <a:endParaRPr lang="en-US" dirty="0"/>
          </a:p>
        </p:txBody>
      </p:sp>
      <p:pic>
        <p:nvPicPr>
          <p:cNvPr id="6" name="Picture 6" descr="A insect on the ground&#10;&#10;Description generated with very high confidence">
            <a:extLst>
              <a:ext uri="{FF2B5EF4-FFF2-40B4-BE49-F238E27FC236}">
                <a16:creationId xmlns:a16="http://schemas.microsoft.com/office/drawing/2014/main" id="{E68E4937-A97C-4E5D-8184-9C7F567EE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969" y="4481286"/>
            <a:ext cx="4536410" cy="2241248"/>
          </a:xfrm>
          <a:prstGeom prst="rect">
            <a:avLst/>
          </a:prstGeom>
        </p:spPr>
      </p:pic>
      <p:pic>
        <p:nvPicPr>
          <p:cNvPr id="4" name="Picture 4" descr="A picture containing doughnut, table, donut, plate&#10;&#10;Description generated with very high confidence">
            <a:extLst>
              <a:ext uri="{FF2B5EF4-FFF2-40B4-BE49-F238E27FC236}">
                <a16:creationId xmlns:a16="http://schemas.microsoft.com/office/drawing/2014/main" id="{F8EE0169-82F3-4800-A9FD-BB065C72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447" y="298093"/>
            <a:ext cx="2743200" cy="1496291"/>
          </a:xfrm>
          <a:prstGeom prst="rect">
            <a:avLst/>
          </a:prstGeom>
        </p:spPr>
      </p:pic>
      <p:pic>
        <p:nvPicPr>
          <p:cNvPr id="8" name="Picture 8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56938CD7-7F9F-40FD-A309-FF269BEC4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75" y="1481061"/>
            <a:ext cx="4001104" cy="301292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1725499-8507-4E81-865D-AE16A8853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29" y="4909674"/>
            <a:ext cx="2743200" cy="1828366"/>
          </a:xfrm>
          <a:prstGeom prst="rect">
            <a:avLst/>
          </a:prstGeom>
        </p:spPr>
      </p:pic>
      <p:pic>
        <p:nvPicPr>
          <p:cNvPr id="3" name="Picture 4" descr="A close up of a dirty field&#10;&#10;Description generated with high confidence">
            <a:extLst>
              <a:ext uri="{FF2B5EF4-FFF2-40B4-BE49-F238E27FC236}">
                <a16:creationId xmlns:a16="http://schemas.microsoft.com/office/drawing/2014/main" id="{459AE7C6-5F69-4E98-AD33-2F45E0B0F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162" y="1439579"/>
            <a:ext cx="3396342" cy="2672556"/>
          </a:xfrm>
          <a:prstGeom prst="rect">
            <a:avLst/>
          </a:prstGeom>
        </p:spPr>
      </p:pic>
      <p:pic>
        <p:nvPicPr>
          <p:cNvPr id="7" name="Picture 8" descr="An animal lying on the grass&#10;&#10;Description generated with high confidence">
            <a:extLst>
              <a:ext uri="{FF2B5EF4-FFF2-40B4-BE49-F238E27FC236}">
                <a16:creationId xmlns:a16="http://schemas.microsoft.com/office/drawing/2014/main" id="{38436A7B-4D4B-4A75-ABDC-694469301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1347" y="2092428"/>
            <a:ext cx="3481009" cy="1947430"/>
          </a:xfrm>
          <a:prstGeom prst="rect">
            <a:avLst/>
          </a:prstGeom>
        </p:spPr>
      </p:pic>
      <p:pic>
        <p:nvPicPr>
          <p:cNvPr id="14" name="Picture 14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39FE4795-89CE-4963-A671-707CF998C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833" y="4410755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C7E88-3EC4-41B4-97E5-0103DA1F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9" y="367695"/>
            <a:ext cx="9905998" cy="913191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Where do fallen leaves go?</a:t>
            </a:r>
            <a:endParaRPr lang="en-US"/>
          </a:p>
          <a:p>
            <a:endParaRPr lang="en-US" dirty="0">
              <a:cs typeface="Calibri Light"/>
            </a:endParaRPr>
          </a:p>
        </p:txBody>
      </p:sp>
      <p:pic>
        <p:nvPicPr>
          <p:cNvPr id="4" name="Picture 4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ADCC983D-8E8D-415E-AA73-741260FB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34" y="1245598"/>
            <a:ext cx="5936342" cy="5298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5E42F-AAAF-4039-908A-A3EEFCFD8F93}"/>
              </a:ext>
            </a:extLst>
          </p:cNvPr>
          <p:cNvSpPr txBox="1"/>
          <p:nvPr/>
        </p:nvSpPr>
        <p:spPr>
          <a:xfrm>
            <a:off x="9168190" y="6284687"/>
            <a:ext cx="3096382" cy="5078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i="1" dirty="0">
                <a:latin typeface="Calibri Light"/>
              </a:rPr>
              <a:t>Adapted from Mystery Science</a:t>
            </a:r>
            <a:r>
              <a:rPr lang="en-US" sz="900" i="1" dirty="0">
                <a:latin typeface="Calibri Light"/>
                <a:cs typeface="Calibri Light"/>
              </a:rPr>
              <a:t> lesson</a:t>
            </a:r>
            <a:endParaRPr lang="en-US" sz="900" i="1">
              <a:latin typeface="Calibri"/>
              <a:cs typeface="Calibri"/>
            </a:endParaRPr>
          </a:p>
          <a:p>
            <a:r>
              <a:rPr lang="en-US" sz="900" dirty="0">
                <a:latin typeface="Calibri Light"/>
                <a:cs typeface="Calibri Light"/>
              </a:rPr>
              <a:t>https://mysteryscience.com/ecosystems/mystery-3/decomposers-matter-cycle/95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6550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1AF166-CDEB-4343-AA67-6A221F6F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61" y="1568904"/>
            <a:ext cx="6795102" cy="38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16EA-2AE5-46E8-B287-1230FEB3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Where do decomposers live?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2ED51-2AC4-4AE1-9F99-38DFD7855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cs typeface="Calibri"/>
              </a:rPr>
              <a:t>Everywhere!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4B56-14D1-4F67-BE8E-2D93B6EC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43" y="2268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Living Soil Beneath Our Feet</a:t>
            </a:r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CD66A8CF-398D-46E3-BBE3-0A39D07786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3047" y="1211791"/>
            <a:ext cx="6942666" cy="4966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65206-3763-48B2-84A8-6D2F6851C8D4}"/>
              </a:ext>
            </a:extLst>
          </p:cNvPr>
          <p:cNvSpPr txBox="1"/>
          <p:nvPr/>
        </p:nvSpPr>
        <p:spPr>
          <a:xfrm>
            <a:off x="3237894" y="6405081"/>
            <a:ext cx="5960532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cs typeface="Calibri"/>
              </a:rPr>
              <a:t>https://www.youtube.com/watch?v=MlREaT9hFCw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5629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132E-D2C7-4C22-BD9F-479B330D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838"/>
            <a:ext cx="9905998" cy="1905000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What would a world without decomposers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CA36C-8A82-4161-9096-61B7FE5DD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639290"/>
            <a:ext cx="9905998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A picture containing building, ground, outdoor, sky&#10;&#10;Description generated with high confidence">
            <a:extLst>
              <a:ext uri="{FF2B5EF4-FFF2-40B4-BE49-F238E27FC236}">
                <a16:creationId xmlns:a16="http://schemas.microsoft.com/office/drawing/2014/main" id="{B3F1B559-F343-4960-A237-AF01237E6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96" y="1626324"/>
            <a:ext cx="3481008" cy="52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9CA1-28C9-4241-A44E-2B04AD53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131" y="254977"/>
            <a:ext cx="9979269" cy="2259623"/>
          </a:xfrm>
        </p:spPr>
        <p:txBody>
          <a:bodyPr>
            <a:normAutofit/>
          </a:bodyPr>
          <a:lstStyle/>
          <a:p>
            <a:r>
              <a:rPr lang="en-US" sz="5400" dirty="0"/>
              <a:t>Bringing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645B0-FE1D-4E05-BA6A-1F851CB44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015" y="2546839"/>
            <a:ext cx="9724294" cy="359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California Academy videos for the classroom</a:t>
            </a:r>
            <a:br>
              <a:rPr lang="en-US" dirty="0"/>
            </a:br>
            <a:r>
              <a:rPr lang="en-US" dirty="0">
                <a:hlinkClick r:id="rId2"/>
              </a:rPr>
              <a:t>https://www.calacademy.org/educators/science-films-for-the-classroom</a:t>
            </a:r>
            <a:br>
              <a:rPr lang="en-US" dirty="0"/>
            </a:br>
            <a:r>
              <a:rPr lang="en-US" dirty="0"/>
              <a:t>See Habitat earth video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https://www.calacademy.org/educators/habitat-earth-in-the-classroom</a:t>
            </a:r>
            <a:endParaRPr lang="en-US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/>
              <a:t>Start at 5 min 55 sec to 13 min 15 sec</a:t>
            </a:r>
          </a:p>
          <a:p>
            <a:pPr marL="0" indent="0">
              <a:buNone/>
            </a:pPr>
            <a:r>
              <a:rPr lang="en-US" dirty="0"/>
              <a:t>Story of water and nutrient movement </a:t>
            </a:r>
            <a:r>
              <a:rPr lang="en-US"/>
              <a:t>from the soil </a:t>
            </a:r>
            <a:r>
              <a:rPr lang="en-US" dirty="0"/>
              <a:t>through the trees into the atmosphere and up and down rivers</a:t>
            </a:r>
          </a:p>
        </p:txBody>
      </p:sp>
    </p:spTree>
    <p:extLst>
      <p:ext uri="{BB962C8B-B14F-4D97-AF65-F5344CB8AC3E}">
        <p14:creationId xmlns:p14="http://schemas.microsoft.com/office/powerpoint/2010/main" val="403157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25B9E6-788F-44F5-9701-9ADD57BB4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190" y="6456517"/>
            <a:ext cx="9144000" cy="3978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 dirty="0">
                <a:cs typeface="Calibri"/>
                <a:hlinkClick r:id="rId3"/>
              </a:rPr>
              <a:t>https://www.youtube.com/watch?v=cPhfP8Yu7Zs</a:t>
            </a:r>
            <a:endParaRPr lang="en-US" sz="1200">
              <a:cs typeface="Calibri"/>
              <a:hlinkClick r:id="rId3"/>
            </a:endParaRPr>
          </a:p>
          <a:p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4CAFD6AB-113A-40FD-B6EE-809D7A1584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7525" y="570745"/>
            <a:ext cx="8660188" cy="56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C168-648C-43B6-B28E-06FEA413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is Decomposition?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5EE8-033D-4C0C-96D3-3DF75DBA4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/>
              <a:t>Decomposition is the process where dead things are broken down into smaller, less complex parts.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sz="3200" dirty="0"/>
              <a:t>Examples?</a:t>
            </a:r>
          </a:p>
          <a:p>
            <a:pPr>
              <a:buClr>
                <a:srgbClr val="FFFFFF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0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1328C2C7-D1FE-4297-B896-051F2F9B31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16668" y="570746"/>
            <a:ext cx="7438571" cy="5619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A757E-7E28-4170-86FE-07DB9C8AAEBE}"/>
              </a:ext>
            </a:extLst>
          </p:cNvPr>
          <p:cNvSpPr txBox="1"/>
          <p:nvPr/>
        </p:nvSpPr>
        <p:spPr>
          <a:xfrm>
            <a:off x="4100288" y="6417732"/>
            <a:ext cx="6096000" cy="2308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https://www.youtube.com/watch?v=c0En-_BVbGc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325AE-B893-4B58-B086-B702164F32F5}"/>
              </a:ext>
            </a:extLst>
          </p:cNvPr>
          <p:cNvSpPr txBox="1"/>
          <p:nvPr/>
        </p:nvSpPr>
        <p:spPr>
          <a:xfrm>
            <a:off x="1168399" y="110067"/>
            <a:ext cx="887548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4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2C61C-4D5C-4DD5-94F8-F14111E94CC9}"/>
              </a:ext>
            </a:extLst>
          </p:cNvPr>
          <p:cNvSpPr txBox="1"/>
          <p:nvPr/>
        </p:nvSpPr>
        <p:spPr>
          <a:xfrm>
            <a:off x="1918304" y="835780"/>
            <a:ext cx="7883676" cy="7571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endParaRPr lang="en-US" sz="2800" dirty="0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59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E42CD31C-A851-41DA-92CE-92B2A883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870645"/>
            <a:ext cx="5936342" cy="529813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6141745-D130-45FB-93B6-4379292E6A7E}"/>
              </a:ext>
            </a:extLst>
          </p:cNvPr>
          <p:cNvSpPr/>
          <p:nvPr/>
        </p:nvSpPr>
        <p:spPr>
          <a:xfrm>
            <a:off x="6247841" y="3277398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tree on a dirt field&#10;&#10;Description generated with very high confidence">
            <a:extLst>
              <a:ext uri="{FF2B5EF4-FFF2-40B4-BE49-F238E27FC236}">
                <a16:creationId xmlns:a16="http://schemas.microsoft.com/office/drawing/2014/main" id="{ED66DDAB-D69D-401C-AB0D-06AC059FF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72" y="873352"/>
            <a:ext cx="4203094" cy="55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D1A7-F1B8-4B83-97EE-125810021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952" y="82172"/>
            <a:ext cx="9966476" cy="1637696"/>
          </a:xfrm>
        </p:spPr>
        <p:txBody>
          <a:bodyPr/>
          <a:lstStyle/>
          <a:p>
            <a:r>
              <a:rPr lang="en-US" dirty="0">
                <a:cs typeface="Calibri Light"/>
              </a:rPr>
              <a:t>Leaves don't rot on their own!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C8EBED7-8485-4FE5-B603-F32429F1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93" y="2680706"/>
            <a:ext cx="3747104" cy="2706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2E3FD-E237-4F52-AF3D-2570BEE5758C}"/>
              </a:ext>
            </a:extLst>
          </p:cNvPr>
          <p:cNvSpPr txBox="1"/>
          <p:nvPr/>
        </p:nvSpPr>
        <p:spPr>
          <a:xfrm>
            <a:off x="6616095" y="6490306"/>
            <a:ext cx="6096000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https://www.youtube.com/watch?v=CVf3R889odU</a:t>
            </a:r>
            <a:r>
              <a:rPr lang="en-US" sz="1000" dirty="0">
                <a:cs typeface="Calibri"/>
              </a:rPr>
              <a:t>​</a:t>
            </a:r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D23452FD-1D51-40F7-88F3-DE03AA2783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49330" y="1949601"/>
            <a:ext cx="6458856" cy="4252987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679F5C39-09B6-48CB-8EBB-B1203794754F}"/>
              </a:ext>
            </a:extLst>
          </p:cNvPr>
          <p:cNvSpPr/>
          <p:nvPr/>
        </p:nvSpPr>
        <p:spPr>
          <a:xfrm rot="1860000">
            <a:off x="2219060" y="3956909"/>
            <a:ext cx="230632" cy="97840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1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E94FB-EFA9-4607-9238-86F2DD6A1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47" y="6421816"/>
            <a:ext cx="4093029" cy="384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cs typeface="Calibri"/>
                <a:hlinkClick r:id="rId3"/>
              </a:rPr>
              <a:t>https://www.youtube.com/watch?v=-DSTehPQpek</a:t>
            </a:r>
            <a:endParaRPr lang="en-US" sz="1200">
              <a:cs typeface="Calibri"/>
              <a:hlinkClick r:id="rId3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4AAC3B09-C25E-4346-BA09-F81A6EB0A7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46477" y="607030"/>
            <a:ext cx="7632094" cy="55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9CC2-D514-4BAF-BA0D-1E6896C6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03" y="355600"/>
            <a:ext cx="9905998" cy="889000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The Decomposers: Fungi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76F7A-65C5-4005-9C37-4BD212C1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8912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B7D5D-7CC2-4B32-B3C8-E9AD9CF8A22D}"/>
              </a:ext>
            </a:extLst>
          </p:cNvPr>
          <p:cNvSpPr txBox="1"/>
          <p:nvPr/>
        </p:nvSpPr>
        <p:spPr>
          <a:xfrm>
            <a:off x="6422574" y="1821543"/>
            <a:ext cx="5406572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Garamond"/>
              </a:rPr>
              <a:t>Fungus (plural fungi)</a:t>
            </a:r>
            <a:r>
              <a:rPr lang="en-US" sz="2800" dirty="0">
                <a:latin typeface="Garamond"/>
              </a:rPr>
              <a:t>- fungi live in soil, water, the air, and even in our bodies. Often microscopic.</a:t>
            </a:r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Garamond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Garamond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Garamond"/>
              </a:rPr>
              <a:t>Estimated to be over 5 million species of fungi worldwide!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>
                <a:latin typeface="Garamond"/>
                <a:cs typeface="Calibri"/>
              </a:rPr>
              <a:t>~400,000 species of plants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>
                <a:latin typeface="Garamond"/>
                <a:cs typeface="Calibri"/>
              </a:rPr>
              <a:t>~5,000 species of mammals</a:t>
            </a:r>
          </a:p>
        </p:txBody>
      </p:sp>
      <p:pic>
        <p:nvPicPr>
          <p:cNvPr id="5" name="Picture 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C94D470-BC2D-4ACB-B347-D8E15A70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868110"/>
            <a:ext cx="5355769" cy="40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9</TotalTime>
  <Words>356</Words>
  <Application>Microsoft Office PowerPoint</Application>
  <PresentationFormat>Widescreen</PresentationFormat>
  <Paragraphs>59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Garamond</vt:lpstr>
      <vt:lpstr>Wingdings</vt:lpstr>
      <vt:lpstr>Mesh</vt:lpstr>
      <vt:lpstr>Decomposition &amp; Fungi</vt:lpstr>
      <vt:lpstr>Where do fallen leaves go? </vt:lpstr>
      <vt:lpstr>PowerPoint Presentation</vt:lpstr>
      <vt:lpstr>What is Decomposition? </vt:lpstr>
      <vt:lpstr>PowerPoint Presentation</vt:lpstr>
      <vt:lpstr>PowerPoint Presentation</vt:lpstr>
      <vt:lpstr>Leaves don't rot on their own!</vt:lpstr>
      <vt:lpstr>PowerPoint Presentation</vt:lpstr>
      <vt:lpstr>The Decomposers: Fungi</vt:lpstr>
      <vt:lpstr>PowerPoint Presentation</vt:lpstr>
      <vt:lpstr>PowerPoint Presentation</vt:lpstr>
      <vt:lpstr>Fungal friends: Mushrooms</vt:lpstr>
      <vt:lpstr>Fungal Friends: mycorrhizal fungi</vt:lpstr>
      <vt:lpstr>Mycorrhizal networks can form a "wood wide web"</vt:lpstr>
      <vt:lpstr>Fungal friends: yeast</vt:lpstr>
      <vt:lpstr>Fungal friends: Mold </vt:lpstr>
      <vt:lpstr>The Decomposers: Bacteria</vt:lpstr>
      <vt:lpstr>The Decomposers: Invertebrates</vt:lpstr>
      <vt:lpstr>What do decomposers eat?</vt:lpstr>
      <vt:lpstr>PowerPoint Presentation</vt:lpstr>
      <vt:lpstr>Where do decomposers live?</vt:lpstr>
      <vt:lpstr>The Living Soil Beneath Our Feet</vt:lpstr>
      <vt:lpstr>What would a world without decomposers look like?</vt:lpstr>
      <vt:lpstr>Bringing it all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Betsy Mitchell</dc:creator>
  <cp:lastModifiedBy>Betsy Mitchell</cp:lastModifiedBy>
  <cp:revision>579</cp:revision>
  <dcterms:created xsi:type="dcterms:W3CDTF">2013-07-15T20:26:40Z</dcterms:created>
  <dcterms:modified xsi:type="dcterms:W3CDTF">2018-08-28T05:33:38Z</dcterms:modified>
</cp:coreProperties>
</file>